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handoutMasterIdLst>
    <p:handoutMasterId r:id="rId18"/>
  </p:handoutMasterIdLst>
  <p:sldIdLst>
    <p:sldId id="264" r:id="rId2"/>
    <p:sldId id="276" r:id="rId3"/>
    <p:sldId id="281" r:id="rId4"/>
    <p:sldId id="282" r:id="rId5"/>
    <p:sldId id="289" r:id="rId6"/>
    <p:sldId id="291" r:id="rId7"/>
    <p:sldId id="283" r:id="rId8"/>
    <p:sldId id="290" r:id="rId9"/>
    <p:sldId id="284" r:id="rId10"/>
    <p:sldId id="278" r:id="rId11"/>
    <p:sldId id="268" r:id="rId12"/>
    <p:sldId id="285" r:id="rId13"/>
    <p:sldId id="286" r:id="rId14"/>
    <p:sldId id="288" r:id="rId15"/>
    <p:sldId id="287" r:id="rId1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9" pos="3839" userDrawn="1">
          <p15:clr>
            <a:srgbClr val="A4A3A4"/>
          </p15:clr>
        </p15:guide>
        <p15:guide id="10"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280" autoAdjust="0"/>
  </p:normalViewPr>
  <p:slideViewPr>
    <p:cSldViewPr showGuides="1">
      <p:cViewPr varScale="1">
        <p:scale>
          <a:sx n="72" d="100"/>
          <a:sy n="72" d="100"/>
        </p:scale>
        <p:origin x="660" y="78"/>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8/2/2020</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8/2/2020</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72383" y="1498601"/>
            <a:ext cx="7008574" cy="3298825"/>
          </a:xfrm>
        </p:spPr>
        <p:txBody>
          <a:bodyPr>
            <a:normAutofit/>
          </a:bodyPr>
          <a:lstStyle>
            <a:lvl1pPr>
              <a:lnSpc>
                <a:spcPct val="90000"/>
              </a:lnSpc>
              <a:defRPr sz="5400" cap="none" baseline="0"/>
            </a:lvl1pPr>
          </a:lstStyle>
          <a:p>
            <a:r>
              <a:rPr lang="en-US"/>
              <a:t>Click to edit Master title style</a:t>
            </a:r>
            <a:endParaRPr/>
          </a:p>
        </p:txBody>
      </p:sp>
      <p:sp>
        <p:nvSpPr>
          <p:cNvPr id="3" name="Subtitle 2"/>
          <p:cNvSpPr>
            <a:spLocks noGrp="1"/>
          </p:cNvSpPr>
          <p:nvPr>
            <p:ph type="subTitle" idx="1"/>
          </p:nvPr>
        </p:nvSpPr>
        <p:spPr>
          <a:xfrm>
            <a:off x="4672383" y="4927600"/>
            <a:ext cx="7008574" cy="1244600"/>
          </a:xfrm>
        </p:spPr>
        <p:txBody>
          <a:bodyPr>
            <a:normAutofit/>
          </a:bodyPr>
          <a:lstStyle>
            <a:lvl1pPr marL="0" indent="0" algn="l">
              <a:spcBef>
                <a:spcPts val="0"/>
              </a:spcBef>
              <a:buNone/>
              <a:defRPr sz="2800" b="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3222770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8B5A30F4-0B4E-4E4B-BC36-C30CD13F4E17}" type="datetimeFigureOut">
              <a:rPr lang="en-US"/>
              <a:t>8/2/2020</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DA60BA0E-20D0-4E7C-B286-26C960A6788F}" type="slidenum">
              <a:rPr/>
              <a:t>‹#›</a:t>
            </a:fld>
            <a:endParaRPr dirty="0"/>
          </a:p>
        </p:txBody>
      </p:sp>
    </p:spTree>
    <p:extLst>
      <p:ext uri="{BB962C8B-B14F-4D97-AF65-F5344CB8AC3E}">
        <p14:creationId xmlns:p14="http://schemas.microsoft.com/office/powerpoint/2010/main" val="156352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2589" y="4445000"/>
            <a:ext cx="7008574" cy="1930400"/>
          </a:xfrm>
        </p:spPr>
        <p:txBody>
          <a:bodyPr anchor="t">
            <a:normAutofit/>
          </a:bodyPr>
          <a:lstStyle>
            <a:lvl1pPr algn="l">
              <a:defRPr sz="5400" b="0" cap="none" baseline="0"/>
            </a:lvl1pPr>
          </a:lstStyle>
          <a:p>
            <a:r>
              <a:rPr lang="en-US"/>
              <a:t>Click to edit Master title style</a:t>
            </a:r>
            <a:endParaRPr dirty="0"/>
          </a:p>
        </p:txBody>
      </p:sp>
      <p:sp>
        <p:nvSpPr>
          <p:cNvPr id="3" name="Text Placeholder 2"/>
          <p:cNvSpPr>
            <a:spLocks noGrp="1"/>
          </p:cNvSpPr>
          <p:nvPr>
            <p:ph type="body" idx="1"/>
          </p:nvPr>
        </p:nvSpPr>
        <p:spPr>
          <a:xfrm>
            <a:off x="812589" y="3124200"/>
            <a:ext cx="7008574" cy="1296987"/>
          </a:xfrm>
        </p:spPr>
        <p:txBody>
          <a:bodyPr anchor="b">
            <a:normAutofit/>
          </a:bodyPr>
          <a:lstStyle>
            <a:lvl1pPr marL="0" indent="0">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9634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1730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1706581" indent="0">
              <a:buNone/>
              <a:defRPr sz="1800"/>
            </a:lvl6pPr>
            <a:lvl7pPr marL="2011328">
              <a:defRPr sz="1800"/>
            </a:lvl7pPr>
            <a:lvl8pPr marL="2011328">
              <a:defRPr sz="1800"/>
            </a:lvl8pPr>
            <a:lvl9pPr marL="201132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9755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2DD204D1-F9BD-4643-8480-6EA41EB484F1}" type="datetimeFigureOut">
              <a:rPr lang="en-US"/>
              <a:t>8/2/2020</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EB37DED6-D4C7-42EE-AB49-D2E39E64FDE4}" type="slidenum">
              <a:rPr/>
              <a:t>‹#›</a:t>
            </a:fld>
            <a:endParaRPr dirty="0"/>
          </a:p>
        </p:txBody>
      </p:sp>
    </p:spTree>
    <p:extLst>
      <p:ext uri="{BB962C8B-B14F-4D97-AF65-F5344CB8AC3E}">
        <p14:creationId xmlns:p14="http://schemas.microsoft.com/office/powerpoint/2010/main" val="348933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12137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111730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30162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29755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2DD204D1-F9BD-4643-8480-6EA41EB484F1}" type="datetimeFigureOut">
              <a:rPr lang="en-US"/>
              <a:t>8/2/2020</a:t>
            </a:fld>
            <a:endParaRPr dirty="0"/>
          </a:p>
        </p:txBody>
      </p:sp>
      <p:sp>
        <p:nvSpPr>
          <p:cNvPr id="8" name="Footer Placeholder 7"/>
          <p:cNvSpPr>
            <a:spLocks noGrp="1"/>
          </p:cNvSpPr>
          <p:nvPr>
            <p:ph type="ftr" sz="quarter" idx="11"/>
          </p:nvPr>
        </p:nvSpPr>
        <p:spPr/>
        <p:txBody>
          <a:bodyPr/>
          <a:lstStyle/>
          <a:p>
            <a:endParaRPr dirty="0"/>
          </a:p>
        </p:txBody>
      </p:sp>
      <p:sp>
        <p:nvSpPr>
          <p:cNvPr id="9" name="Slide Number Placeholder 8"/>
          <p:cNvSpPr>
            <a:spLocks noGrp="1"/>
          </p:cNvSpPr>
          <p:nvPr>
            <p:ph type="sldNum" sz="quarter" idx="12"/>
          </p:nvPr>
        </p:nvSpPr>
        <p:spPr/>
        <p:txBody>
          <a:bodyPr/>
          <a:lstStyle/>
          <a:p>
            <a:fld id="{EB37DED6-D4C7-42EE-AB49-D2E39E64FDE4}" type="slidenum">
              <a:rPr/>
              <a:t>‹#›</a:t>
            </a:fld>
            <a:endParaRPr dirty="0"/>
          </a:p>
        </p:txBody>
      </p:sp>
    </p:spTree>
    <p:extLst>
      <p:ext uri="{BB962C8B-B14F-4D97-AF65-F5344CB8AC3E}">
        <p14:creationId xmlns:p14="http://schemas.microsoft.com/office/powerpoint/2010/main" val="35528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2DD204D1-F9BD-4643-8480-6EA41EB484F1}" type="datetimeFigureOut">
              <a:rPr lang="en-US"/>
              <a:t>8/2/2020</a:t>
            </a:fld>
            <a:endParaRPr dirty="0"/>
          </a:p>
        </p:txBody>
      </p:sp>
      <p:sp>
        <p:nvSpPr>
          <p:cNvPr id="4" name="Footer Placeholder 3"/>
          <p:cNvSpPr>
            <a:spLocks noGrp="1"/>
          </p:cNvSpPr>
          <p:nvPr>
            <p:ph type="ftr" sz="quarter" idx="11"/>
          </p:nvPr>
        </p:nvSpPr>
        <p:spPr/>
        <p:txBody>
          <a:bodyPr/>
          <a:lstStyle/>
          <a:p>
            <a:endParaRPr dirty="0"/>
          </a:p>
        </p:txBody>
      </p:sp>
      <p:sp>
        <p:nvSpPr>
          <p:cNvPr id="5" name="Slide Number Placeholder 4"/>
          <p:cNvSpPr>
            <a:spLocks noGrp="1"/>
          </p:cNvSpPr>
          <p:nvPr>
            <p:ph type="sldNum" sz="quarter" idx="12"/>
          </p:nvPr>
        </p:nvSpPr>
        <p:spPr/>
        <p:txBody>
          <a:bodyPr/>
          <a:lstStyle/>
          <a:p>
            <a:fld id="{EB37DED6-D4C7-42EE-AB49-D2E39E64FDE4}" type="slidenum">
              <a:rPr/>
              <a:t>‹#›</a:t>
            </a:fld>
            <a:endParaRPr dirty="0"/>
          </a:p>
        </p:txBody>
      </p:sp>
    </p:spTree>
    <p:extLst>
      <p:ext uri="{BB962C8B-B14F-4D97-AF65-F5344CB8AC3E}">
        <p14:creationId xmlns:p14="http://schemas.microsoft.com/office/powerpoint/2010/main" val="351676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D204D1-F9BD-4643-8480-6EA41EB484F1}" type="datetimeFigureOut">
              <a:rPr lang="en-US"/>
              <a:t>8/2/2020</a:t>
            </a:fld>
            <a:endParaRPr dirty="0"/>
          </a:p>
        </p:txBody>
      </p:sp>
      <p:sp>
        <p:nvSpPr>
          <p:cNvPr id="3" name="Footer Placeholder 2"/>
          <p:cNvSpPr>
            <a:spLocks noGrp="1"/>
          </p:cNvSpPr>
          <p:nvPr>
            <p:ph type="ftr" sz="quarter" idx="11"/>
          </p:nvPr>
        </p:nvSpPr>
        <p:spPr/>
        <p:txBody>
          <a:bodyPr/>
          <a:lstStyle/>
          <a:p>
            <a:endParaRPr dirty="0"/>
          </a:p>
        </p:txBody>
      </p:sp>
      <p:sp>
        <p:nvSpPr>
          <p:cNvPr id="4" name="Slide Number Placeholder 3"/>
          <p:cNvSpPr>
            <a:spLocks noGrp="1"/>
          </p:cNvSpPr>
          <p:nvPr>
            <p:ph type="sldNum" sz="quarter" idx="12"/>
          </p:nvPr>
        </p:nvSpPr>
        <p:spPr/>
        <p:txBody>
          <a:bodyPr/>
          <a:lstStyle/>
          <a:p>
            <a:fld id="{EB37DED6-D4C7-42EE-AB49-D2E39E64FDE4}" type="slidenum">
              <a:rPr/>
              <a:t>‹#›</a:t>
            </a:fld>
            <a:endParaRPr dirty="0"/>
          </a:p>
        </p:txBody>
      </p:sp>
    </p:spTree>
    <p:extLst>
      <p:ext uri="{BB962C8B-B14F-4D97-AF65-F5344CB8AC3E}">
        <p14:creationId xmlns:p14="http://schemas.microsoft.com/office/powerpoint/2010/main" val="206873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dirty="0"/>
          </a:p>
        </p:txBody>
      </p:sp>
      <p:sp>
        <p:nvSpPr>
          <p:cNvPr id="2" name="Title 1"/>
          <p:cNvSpPr>
            <a:spLocks noGrp="1"/>
          </p:cNvSpPr>
          <p:nvPr>
            <p:ph type="title"/>
          </p:nvPr>
        </p:nvSpPr>
        <p:spPr>
          <a:xfrm>
            <a:off x="304721" y="1701800"/>
            <a:ext cx="3351927" cy="2844800"/>
          </a:xfrm>
        </p:spPr>
        <p:txBody>
          <a:bodyPr anchor="b">
            <a:normAutofit/>
          </a:bodyPr>
          <a:lstStyle>
            <a:lvl1pPr algn="l">
              <a:defRPr sz="2000" b="1"/>
            </a:lvl1pPr>
          </a:lstStyle>
          <a:p>
            <a:r>
              <a:rPr lang="en-US"/>
              <a:t>Click to edit Master title style</a:t>
            </a:r>
            <a:endParaRPr/>
          </a:p>
        </p:txBody>
      </p:sp>
      <p:sp>
        <p:nvSpPr>
          <p:cNvPr id="4" name="Text Placeholder 3"/>
          <p:cNvSpPr>
            <a:spLocks noGrp="1"/>
          </p:cNvSpPr>
          <p:nvPr>
            <p:ph type="body" sz="half" idx="2"/>
          </p:nvPr>
        </p:nvSpPr>
        <p:spPr>
          <a:xfrm>
            <a:off x="304721" y="4648200"/>
            <a:ext cx="3351927" cy="1727200"/>
          </a:xfrm>
        </p:spPr>
        <p:txBody>
          <a:bodyPr>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3" name="Content Placeholder 2"/>
          <p:cNvSpPr>
            <a:spLocks noGrp="1"/>
          </p:cNvSpPr>
          <p:nvPr>
            <p:ph idx="1"/>
          </p:nvPr>
        </p:nvSpPr>
        <p:spPr>
          <a:xfrm>
            <a:off x="4469236" y="482600"/>
            <a:ext cx="6805427" cy="5892800"/>
          </a:xfrm>
        </p:spPr>
        <p:txBody>
          <a:bodyPr>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126BF754-515F-40B9-8D24-D54D5825B3D0}" type="datetimeFigureOut">
              <a:rPr lang="en-US"/>
              <a:t>8/2/2020</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2DFBB78A-01B4-41F2-96B0-677A4A282832}" type="slidenum">
              <a:rPr/>
              <a:t>‹#›</a:t>
            </a:fld>
            <a:endParaRPr dirty="0"/>
          </a:p>
        </p:txBody>
      </p:sp>
    </p:spTree>
    <p:extLst>
      <p:ext uri="{BB962C8B-B14F-4D97-AF65-F5344CB8AC3E}">
        <p14:creationId xmlns:p14="http://schemas.microsoft.com/office/powerpoint/2010/main" val="196807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dirty="0"/>
          </a:p>
        </p:txBody>
      </p:sp>
      <p:sp>
        <p:nvSpPr>
          <p:cNvPr id="2" name="Title 1"/>
          <p:cNvSpPr>
            <a:spLocks noGrp="1"/>
          </p:cNvSpPr>
          <p:nvPr>
            <p:ph type="title"/>
          </p:nvPr>
        </p:nvSpPr>
        <p:spPr>
          <a:xfrm>
            <a:off x="2437765" y="4800600"/>
            <a:ext cx="7313295" cy="762000"/>
          </a:xfrm>
        </p:spPr>
        <p:txBody>
          <a:bodyPr anchor="b">
            <a:normAutofit/>
          </a:bodyPr>
          <a:lstStyle>
            <a:lvl1pPr algn="l">
              <a:defRPr sz="2000" b="1"/>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2437765" y="279401"/>
            <a:ext cx="7313295" cy="4448175"/>
          </a:xfrm>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dirty="0"/>
              <a:t>Click icon to add picture</a:t>
            </a:r>
            <a:endParaRPr dirty="0"/>
          </a:p>
        </p:txBody>
      </p:sp>
      <p:sp>
        <p:nvSpPr>
          <p:cNvPr id="4" name="Text Placeholder 3"/>
          <p:cNvSpPr>
            <a:spLocks noGrp="1"/>
          </p:cNvSpPr>
          <p:nvPr>
            <p:ph type="body" sz="half" idx="2"/>
          </p:nvPr>
        </p:nvSpPr>
        <p:spPr>
          <a:xfrm>
            <a:off x="2437765" y="5562600"/>
            <a:ext cx="7313295" cy="812800"/>
          </a:xfrm>
        </p:spPr>
        <p:txBody>
          <a:bodyPr>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126BF754-515F-40B9-8D24-D54D5825B3D0}" type="datetimeFigureOut">
              <a:rPr lang="en-US"/>
              <a:t>8/2/2020</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2DFBB78A-01B4-41F2-96B0-677A4A282832}" type="slidenum">
              <a:rPr/>
              <a:t>‹#›</a:t>
            </a:fld>
            <a:endParaRPr dirty="0"/>
          </a:p>
        </p:txBody>
      </p:sp>
    </p:spTree>
    <p:extLst>
      <p:ext uri="{BB962C8B-B14F-4D97-AF65-F5344CB8AC3E}">
        <p14:creationId xmlns:p14="http://schemas.microsoft.com/office/powerpoint/2010/main" val="122133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t>8/2/2020</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591C5AD9-787D-40FA-8A4D-16A055B9AF81}" type="slidenum">
              <a:rPr/>
              <a:t>‹#›</a:t>
            </a:fld>
            <a:endParaRPr dirty="0"/>
          </a:p>
        </p:txBody>
      </p:sp>
    </p:spTree>
    <p:extLst>
      <p:ext uri="{BB962C8B-B14F-4D97-AF65-F5344CB8AC3E}">
        <p14:creationId xmlns:p14="http://schemas.microsoft.com/office/powerpoint/2010/main" val="101043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52633" y="274638"/>
            <a:ext cx="1422030" cy="5897561"/>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17309" y="274638"/>
            <a:ext cx="8532178" cy="589756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t>8/2/2020</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591C5AD9-787D-40FA-8A4D-16A055B9AF81}" type="slidenum">
              <a:rPr/>
              <a:t>‹#›</a:t>
            </a:fld>
            <a:endParaRPr dirty="0"/>
          </a:p>
        </p:txBody>
      </p:sp>
    </p:spTree>
    <p:extLst>
      <p:ext uri="{BB962C8B-B14F-4D97-AF65-F5344CB8AC3E}">
        <p14:creationId xmlns:p14="http://schemas.microsoft.com/office/powerpoint/2010/main" val="365071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304721" y="0"/>
            <a:ext cx="11579384"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dirty="0"/>
          </a:p>
        </p:txBody>
      </p:sp>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baseline="0">
                <a:solidFill>
                  <a:schemeClr val="tx2">
                    <a:lumMod val="65000"/>
                    <a:lumOff val="35000"/>
                  </a:schemeClr>
                </a:solidFill>
              </a:defRPr>
            </a:lvl1pPr>
          </a:lstStyle>
          <a:p>
            <a:fld id="{2DD204D1-F9BD-4643-8480-6EA41EB484F1}" type="datetimeFigureOut">
              <a:rPr lang="en-US" smtClean="0"/>
              <a:pPr/>
              <a:t>8/2/2020</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baseline="0">
                <a:solidFill>
                  <a:schemeClr val="tx2">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baseline="0">
                <a:solidFill>
                  <a:schemeClr val="tx2">
                    <a:lumMod val="65000"/>
                    <a:lumOff val="35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1544047913"/>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663" r:id="rId3"/>
    <p:sldLayoutId id="2147483664" r:id="rId4"/>
    <p:sldLayoutId id="2147483665" r:id="rId5"/>
    <p:sldLayoutId id="2147483666" r:id="rId6"/>
    <p:sldLayoutId id="2147483667" r:id="rId7"/>
    <p:sldLayoutId id="2147483675" r:id="rId8"/>
    <p:sldLayoutId id="2147483676" r:id="rId9"/>
    <p:sldLayoutId id="2147483677" r:id="rId10"/>
    <p:sldLayoutId id="214748367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p:titleStyle>
    <p:body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authorservices.wiley.com/Reviewers/journal-reviewers/what-is-peer-review/index.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www.cdc.gov/nphpsp/documents/essential-phs.pdf" TargetMode="External"/><Relationship Id="rId2" Type="http://schemas.openxmlformats.org/officeDocument/2006/relationships/hyperlink" Target="http://ohip2020.com/" TargetMode="Externa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APA Style, Academic Writing, and Graduate Level Work</a:t>
            </a:r>
          </a:p>
        </p:txBody>
      </p:sp>
      <p:sp>
        <p:nvSpPr>
          <p:cNvPr id="3" name="Subtitle 2"/>
          <p:cNvSpPr>
            <a:spLocks noGrp="1"/>
          </p:cNvSpPr>
          <p:nvPr>
            <p:ph type="subTitle" idx="1"/>
          </p:nvPr>
        </p:nvSpPr>
        <p:spPr/>
        <p:txBody>
          <a:bodyPr/>
          <a:lstStyle/>
          <a:p>
            <a:r>
              <a:rPr lang="en-US" dirty="0"/>
              <a:t>Expectations for Students</a:t>
            </a:r>
          </a:p>
        </p:txBody>
      </p:sp>
    </p:spTree>
    <p:extLst>
      <p:ext uri="{BB962C8B-B14F-4D97-AF65-F5344CB8AC3E}">
        <p14:creationId xmlns:p14="http://schemas.microsoft.com/office/powerpoint/2010/main" val="3650340329"/>
      </p:ext>
    </p:extLst>
  </p:cSld>
  <p:clrMapOvr>
    <a:masterClrMapping/>
  </p:clrMapOvr>
  <mc:AlternateContent xmlns:mc="http://schemas.openxmlformats.org/markup-compatibility/2006" xmlns:p14="http://schemas.microsoft.com/office/powerpoint/2010/main">
    <mc:Choice Requires="p14">
      <p:transition spd="med" p14:dur="700" advTm="38730">
        <p:fade/>
      </p:transition>
    </mc:Choice>
    <mc:Fallback xmlns="">
      <p:transition spd="med" advTm="3873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117309" y="152400"/>
            <a:ext cx="10157354" cy="1397000"/>
          </a:xfrm>
        </p:spPr>
        <p:txBody>
          <a:bodyPr/>
          <a:lstStyle/>
          <a:p>
            <a:r>
              <a:rPr lang="en-US" dirty="0"/>
              <a:t>General Expectations: APA Style – 7</a:t>
            </a:r>
            <a:r>
              <a:rPr lang="en-US" baseline="30000" dirty="0"/>
              <a:t>th</a:t>
            </a:r>
            <a:r>
              <a:rPr lang="en-US" dirty="0"/>
              <a:t> Edition</a:t>
            </a:r>
          </a:p>
        </p:txBody>
      </p:sp>
      <p:sp>
        <p:nvSpPr>
          <p:cNvPr id="14" name="Content Placeholder 13"/>
          <p:cNvSpPr>
            <a:spLocks noGrp="1"/>
          </p:cNvSpPr>
          <p:nvPr>
            <p:ph idx="1"/>
          </p:nvPr>
        </p:nvSpPr>
        <p:spPr>
          <a:xfrm>
            <a:off x="1117309" y="1778000"/>
            <a:ext cx="10157354" cy="4470400"/>
          </a:xfrm>
        </p:spPr>
        <p:txBody>
          <a:bodyPr>
            <a:normAutofit lnSpcReduction="10000"/>
          </a:bodyPr>
          <a:lstStyle/>
          <a:p>
            <a:r>
              <a:rPr lang="en-US" dirty="0"/>
              <a:t>APA requires a specific, precise style and format for your paper </a:t>
            </a:r>
          </a:p>
          <a:p>
            <a:pPr lvl="0"/>
            <a:r>
              <a:rPr lang="en-US" dirty="0"/>
              <a:t>Your paper should have 1” margins</a:t>
            </a:r>
          </a:p>
          <a:p>
            <a:pPr lvl="0"/>
            <a:r>
              <a:rPr lang="en-US" dirty="0"/>
              <a:t>Use 12-point Times New Roman font</a:t>
            </a:r>
          </a:p>
          <a:p>
            <a:pPr lvl="0"/>
            <a:r>
              <a:rPr lang="en-US" dirty="0"/>
              <a:t>Most course assignments will not need an abstract</a:t>
            </a:r>
          </a:p>
          <a:p>
            <a:pPr lvl="0"/>
            <a:r>
              <a:rPr lang="en-US" dirty="0"/>
              <a:t>Include a page number in the upper right hand corner</a:t>
            </a:r>
          </a:p>
          <a:p>
            <a:pPr lvl="0"/>
            <a:r>
              <a:rPr lang="en-US" dirty="0"/>
              <a:t>Page counts do not include the title page, an abstract (if included), or the reference list</a:t>
            </a:r>
          </a:p>
          <a:p>
            <a:pPr lvl="0"/>
            <a:r>
              <a:rPr lang="en-US" b="1" dirty="0"/>
              <a:t>Pro Tip</a:t>
            </a:r>
            <a:r>
              <a:rPr lang="en-US" dirty="0"/>
              <a:t>:  Purchase the current edition of the APA manual – it is worth the investment</a:t>
            </a:r>
          </a:p>
        </p:txBody>
      </p:sp>
    </p:spTree>
    <p:extLst>
      <p:ext uri="{BB962C8B-B14F-4D97-AF65-F5344CB8AC3E}">
        <p14:creationId xmlns:p14="http://schemas.microsoft.com/office/powerpoint/2010/main" val="711182959"/>
      </p:ext>
    </p:extLst>
  </p:cSld>
  <p:clrMapOvr>
    <a:masterClrMapping/>
  </p:clrMapOvr>
  <mc:AlternateContent xmlns:mc="http://schemas.openxmlformats.org/markup-compatibility/2006" xmlns:p14="http://schemas.microsoft.com/office/powerpoint/2010/main">
    <mc:Choice Requires="p14">
      <p:transition spd="med" p14:dur="700" advTm="83817">
        <p:fade/>
      </p:transition>
    </mc:Choice>
    <mc:Fallback xmlns="">
      <p:transition spd="med" advTm="83817">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General Expectations: APA Style – 7</a:t>
            </a:r>
            <a:r>
              <a:rPr lang="en-US" baseline="30000" dirty="0"/>
              <a:t>th</a:t>
            </a:r>
            <a:r>
              <a:rPr lang="en-US" dirty="0"/>
              <a:t> Edition</a:t>
            </a:r>
          </a:p>
        </p:txBody>
      </p:sp>
      <p:sp>
        <p:nvSpPr>
          <p:cNvPr id="14" name="Content Placeholder 13"/>
          <p:cNvSpPr>
            <a:spLocks noGrp="1"/>
          </p:cNvSpPr>
          <p:nvPr>
            <p:ph idx="1"/>
          </p:nvPr>
        </p:nvSpPr>
        <p:spPr/>
        <p:txBody>
          <a:bodyPr>
            <a:normAutofit fontScale="85000" lnSpcReduction="10000"/>
          </a:bodyPr>
          <a:lstStyle/>
          <a:p>
            <a:pPr lvl="0"/>
            <a:r>
              <a:rPr lang="en-US" dirty="0"/>
              <a:t>Include a title page</a:t>
            </a:r>
          </a:p>
          <a:p>
            <a:pPr lvl="0"/>
            <a:r>
              <a:rPr lang="en-US" dirty="0"/>
              <a:t>Include all required elements of the title page – paper title, author (Your Name), university, course name/number, professor’s name (Dr. Wendy Morton), and the date</a:t>
            </a:r>
          </a:p>
          <a:p>
            <a:pPr lvl="0"/>
            <a:r>
              <a:rPr lang="en-US" dirty="0"/>
              <a:t>The body of your paper begins with the title</a:t>
            </a:r>
          </a:p>
          <a:p>
            <a:pPr lvl="0"/>
            <a:r>
              <a:rPr lang="en-US" dirty="0"/>
              <a:t>The title of the paper should be centered and have upper- and lower-case letters – APA 7</a:t>
            </a:r>
            <a:r>
              <a:rPr lang="en-US" baseline="30000" dirty="0"/>
              <a:t>th</a:t>
            </a:r>
            <a:r>
              <a:rPr lang="en-US" dirty="0"/>
              <a:t> edition requires you bold the title</a:t>
            </a:r>
          </a:p>
          <a:p>
            <a:pPr lvl="0"/>
            <a:r>
              <a:rPr lang="en-US" b="1" dirty="0"/>
              <a:t>Pro Tip</a:t>
            </a:r>
            <a:r>
              <a:rPr lang="en-US" dirty="0"/>
              <a:t>: The introduction follows the title, </a:t>
            </a:r>
            <a:r>
              <a:rPr lang="en-US" b="1" i="1" dirty="0"/>
              <a:t>but is not under an APA heading</a:t>
            </a:r>
          </a:p>
          <a:p>
            <a:pPr lvl="0"/>
            <a:r>
              <a:rPr lang="en-US" dirty="0"/>
              <a:t>Each paragraph is indented</a:t>
            </a:r>
          </a:p>
          <a:p>
            <a:pPr lvl="0"/>
            <a:r>
              <a:rPr lang="en-US" b="1" dirty="0"/>
              <a:t>Pro Tip</a:t>
            </a:r>
            <a:r>
              <a:rPr lang="en-US" dirty="0"/>
              <a:t>:  Use APA headings to organize your paper – there are five levels of APA headings </a:t>
            </a:r>
          </a:p>
          <a:p>
            <a:pPr lvl="0"/>
            <a:endParaRPr lang="en-US" dirty="0"/>
          </a:p>
        </p:txBody>
      </p:sp>
    </p:spTree>
    <p:extLst>
      <p:ext uri="{BB962C8B-B14F-4D97-AF65-F5344CB8AC3E}">
        <p14:creationId xmlns:p14="http://schemas.microsoft.com/office/powerpoint/2010/main" val="3801349501"/>
      </p:ext>
    </p:extLst>
  </p:cSld>
  <p:clrMapOvr>
    <a:masterClrMapping/>
  </p:clrMapOvr>
  <mc:AlternateContent xmlns:mc="http://schemas.openxmlformats.org/markup-compatibility/2006" xmlns:p14="http://schemas.microsoft.com/office/powerpoint/2010/main">
    <mc:Choice Requires="p14">
      <p:transition spd="med" p14:dur="700" advTm="80997">
        <p:fade/>
      </p:transition>
    </mc:Choice>
    <mc:Fallback xmlns="">
      <p:transition spd="med" advTm="80997">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General Expectations: APA Style – 7</a:t>
            </a:r>
            <a:r>
              <a:rPr lang="en-US" baseline="30000" dirty="0"/>
              <a:t>th</a:t>
            </a:r>
            <a:r>
              <a:rPr lang="en-US" dirty="0"/>
              <a:t> Edition</a:t>
            </a:r>
          </a:p>
        </p:txBody>
      </p:sp>
      <p:sp>
        <p:nvSpPr>
          <p:cNvPr id="14" name="Content Placeholder 13"/>
          <p:cNvSpPr>
            <a:spLocks noGrp="1"/>
          </p:cNvSpPr>
          <p:nvPr>
            <p:ph idx="1"/>
          </p:nvPr>
        </p:nvSpPr>
        <p:spPr/>
        <p:txBody>
          <a:bodyPr>
            <a:normAutofit/>
          </a:bodyPr>
          <a:lstStyle/>
          <a:p>
            <a:pPr lvl="0"/>
            <a:r>
              <a:rPr lang="en-US" dirty="0"/>
              <a:t>The body of the paper should include in-text citations – APA follows author-date method (Morton, 2019) – all in-text citations should have a corresponding reference in the reference list.</a:t>
            </a:r>
          </a:p>
          <a:p>
            <a:pPr lvl="0"/>
            <a:r>
              <a:rPr lang="en-US" dirty="0"/>
              <a:t>In-text citations have two types:  parenthetical and narrative</a:t>
            </a:r>
          </a:p>
          <a:p>
            <a:pPr lvl="0"/>
            <a:r>
              <a:rPr lang="en-US" dirty="0"/>
              <a:t>Parenthetical are at the end of the sentence and narrative within the sentence.</a:t>
            </a:r>
          </a:p>
          <a:p>
            <a:pPr lvl="0"/>
            <a:r>
              <a:rPr lang="en-US" dirty="0"/>
              <a:t>Narrative:  Morton (2019) indicated that…</a:t>
            </a:r>
          </a:p>
          <a:p>
            <a:pPr lvl="0"/>
            <a:r>
              <a:rPr lang="en-US" dirty="0"/>
              <a:t>Parenthetical:  listening and valuing followers is critical to effective public leadership (Morton, 2019). </a:t>
            </a:r>
          </a:p>
          <a:p>
            <a:pPr marL="0" lvl="0" indent="0">
              <a:buNone/>
            </a:pPr>
            <a:endParaRPr lang="en-US" dirty="0"/>
          </a:p>
          <a:p>
            <a:pPr lvl="0"/>
            <a:endParaRPr lang="en-US" dirty="0"/>
          </a:p>
        </p:txBody>
      </p:sp>
    </p:spTree>
    <p:extLst>
      <p:ext uri="{BB962C8B-B14F-4D97-AF65-F5344CB8AC3E}">
        <p14:creationId xmlns:p14="http://schemas.microsoft.com/office/powerpoint/2010/main" val="61058854"/>
      </p:ext>
    </p:extLst>
  </p:cSld>
  <p:clrMapOvr>
    <a:masterClrMapping/>
  </p:clrMapOvr>
  <mc:AlternateContent xmlns:mc="http://schemas.openxmlformats.org/markup-compatibility/2006" xmlns:p14="http://schemas.microsoft.com/office/powerpoint/2010/main">
    <mc:Choice Requires="p14">
      <p:transition spd="med" p14:dur="700" advTm="109716">
        <p:fade/>
      </p:transition>
    </mc:Choice>
    <mc:Fallback xmlns="">
      <p:transition spd="med" advTm="109716">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General Expectations: APA Style – 7</a:t>
            </a:r>
            <a:r>
              <a:rPr lang="en-US" baseline="30000" dirty="0"/>
              <a:t>th</a:t>
            </a:r>
            <a:r>
              <a:rPr lang="en-US" dirty="0"/>
              <a:t> Edition</a:t>
            </a:r>
          </a:p>
        </p:txBody>
      </p:sp>
      <p:sp>
        <p:nvSpPr>
          <p:cNvPr id="14" name="Content Placeholder 13"/>
          <p:cNvSpPr>
            <a:spLocks noGrp="1"/>
          </p:cNvSpPr>
          <p:nvPr>
            <p:ph idx="1"/>
          </p:nvPr>
        </p:nvSpPr>
        <p:spPr/>
        <p:txBody>
          <a:bodyPr>
            <a:normAutofit fontScale="85000" lnSpcReduction="10000"/>
          </a:bodyPr>
          <a:lstStyle/>
          <a:p>
            <a:pPr lvl="0"/>
            <a:r>
              <a:rPr lang="en-US" dirty="0"/>
              <a:t>Tables and charts should be formatted and labelled following APA format</a:t>
            </a:r>
          </a:p>
          <a:p>
            <a:pPr lvl="0"/>
            <a:r>
              <a:rPr lang="en-US" dirty="0"/>
              <a:t>Quotes should include the author, year, and page number/paragraph number/timestamp</a:t>
            </a:r>
          </a:p>
          <a:p>
            <a:pPr lvl="0"/>
            <a:r>
              <a:rPr lang="en-US" dirty="0"/>
              <a:t>Short quotes should include an introduction (do not just put the quote as a standalone sentence) – According to Hyman (2014), “Short quote” (p.12). </a:t>
            </a:r>
          </a:p>
          <a:p>
            <a:pPr lvl="0"/>
            <a:r>
              <a:rPr lang="en-US" b="1" dirty="0"/>
              <a:t>Pro Tip</a:t>
            </a:r>
            <a:r>
              <a:rPr lang="en-US" b="1" i="1" dirty="0"/>
              <a:t>:  </a:t>
            </a:r>
            <a:r>
              <a:rPr lang="en-US" dirty="0"/>
              <a:t>Use quotes sparingly – at the graduate level you should be able to paraphrase </a:t>
            </a:r>
          </a:p>
          <a:p>
            <a:pPr lvl="0"/>
            <a:r>
              <a:rPr lang="en-US" dirty="0"/>
              <a:t>Include a reference list at the end of your paper – each reference should have at least one corresponding citation in the body of the paper</a:t>
            </a:r>
          </a:p>
          <a:p>
            <a:pPr lvl="0"/>
            <a:r>
              <a:rPr lang="en-US" dirty="0"/>
              <a:t>Use the hanging indent feature for your reference list (It is under Paragraph/Indentation/Special in word)</a:t>
            </a:r>
          </a:p>
          <a:p>
            <a:pPr lvl="0"/>
            <a:endParaRPr lang="en-US" dirty="0"/>
          </a:p>
        </p:txBody>
      </p:sp>
    </p:spTree>
    <p:extLst>
      <p:ext uri="{BB962C8B-B14F-4D97-AF65-F5344CB8AC3E}">
        <p14:creationId xmlns:p14="http://schemas.microsoft.com/office/powerpoint/2010/main" val="2031988695"/>
      </p:ext>
    </p:extLst>
  </p:cSld>
  <p:clrMapOvr>
    <a:masterClrMapping/>
  </p:clrMapOvr>
  <mc:AlternateContent xmlns:mc="http://schemas.openxmlformats.org/markup-compatibility/2006" xmlns:p14="http://schemas.microsoft.com/office/powerpoint/2010/main">
    <mc:Choice Requires="p14">
      <p:transition spd="med" p14:dur="700" advTm="90952">
        <p:fade/>
      </p:transition>
    </mc:Choice>
    <mc:Fallback xmlns="">
      <p:transition spd="med" advTm="90952">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General Expectations: APA Style – 7</a:t>
            </a:r>
            <a:r>
              <a:rPr lang="en-US" baseline="30000" dirty="0"/>
              <a:t>th</a:t>
            </a:r>
            <a:r>
              <a:rPr lang="en-US" dirty="0"/>
              <a:t> Edition</a:t>
            </a:r>
          </a:p>
        </p:txBody>
      </p:sp>
      <p:sp>
        <p:nvSpPr>
          <p:cNvPr id="14" name="Content Placeholder 13"/>
          <p:cNvSpPr>
            <a:spLocks noGrp="1"/>
          </p:cNvSpPr>
          <p:nvPr>
            <p:ph idx="1"/>
          </p:nvPr>
        </p:nvSpPr>
        <p:spPr/>
        <p:txBody>
          <a:bodyPr>
            <a:normAutofit/>
          </a:bodyPr>
          <a:lstStyle/>
          <a:p>
            <a:pPr lvl="0"/>
            <a:r>
              <a:rPr lang="en-US" dirty="0"/>
              <a:t>Hanging Indent – on the tool bar under paragraph</a:t>
            </a:r>
          </a:p>
          <a:p>
            <a:pPr marL="0" lvl="0" indent="0">
              <a:buNone/>
            </a:pPr>
            <a:endParaRPr lang="en-US" dirty="0"/>
          </a:p>
          <a:p>
            <a:pPr lvl="0"/>
            <a:endParaRPr lang="en-US" dirty="0"/>
          </a:p>
          <a:p>
            <a:pPr lvl="0"/>
            <a:endParaRPr lang="en-US" dirty="0"/>
          </a:p>
          <a:p>
            <a:pPr lvl="0"/>
            <a:r>
              <a:rPr lang="en-US" dirty="0"/>
              <a:t>Under paragraph, indentation and special</a:t>
            </a:r>
          </a:p>
          <a:p>
            <a:pPr lvl="0"/>
            <a:endParaRPr lang="en-US" dirty="0"/>
          </a:p>
        </p:txBody>
      </p:sp>
      <p:pic>
        <p:nvPicPr>
          <p:cNvPr id="2" name="Picture 1">
            <a:extLst>
              <a:ext uri="{FF2B5EF4-FFF2-40B4-BE49-F238E27FC236}">
                <a16:creationId xmlns:a16="http://schemas.microsoft.com/office/drawing/2014/main" id="{5A4C786F-C38E-4268-BE7A-39F73A0227FF}"/>
              </a:ext>
            </a:extLst>
          </p:cNvPr>
          <p:cNvPicPr>
            <a:picLocks noChangeAspect="1"/>
          </p:cNvPicPr>
          <p:nvPr/>
        </p:nvPicPr>
        <p:blipFill>
          <a:blip r:embed="rId2"/>
          <a:stretch>
            <a:fillRect/>
          </a:stretch>
        </p:blipFill>
        <p:spPr>
          <a:xfrm>
            <a:off x="1674812" y="2362200"/>
            <a:ext cx="4248150" cy="1438275"/>
          </a:xfrm>
          <a:prstGeom prst="rect">
            <a:avLst/>
          </a:prstGeom>
        </p:spPr>
      </p:pic>
      <p:pic>
        <p:nvPicPr>
          <p:cNvPr id="3" name="Picture 2">
            <a:extLst>
              <a:ext uri="{FF2B5EF4-FFF2-40B4-BE49-F238E27FC236}">
                <a16:creationId xmlns:a16="http://schemas.microsoft.com/office/drawing/2014/main" id="{6925DCAC-BE4A-4171-92FD-DC3E75044B45}"/>
              </a:ext>
            </a:extLst>
          </p:cNvPr>
          <p:cNvPicPr>
            <a:picLocks noChangeAspect="1"/>
          </p:cNvPicPr>
          <p:nvPr/>
        </p:nvPicPr>
        <p:blipFill>
          <a:blip r:embed="rId3"/>
          <a:stretch>
            <a:fillRect/>
          </a:stretch>
        </p:blipFill>
        <p:spPr>
          <a:xfrm>
            <a:off x="1827212" y="4733927"/>
            <a:ext cx="4248150" cy="1438274"/>
          </a:xfrm>
          <a:prstGeom prst="rect">
            <a:avLst/>
          </a:prstGeom>
        </p:spPr>
      </p:pic>
    </p:spTree>
    <p:extLst>
      <p:ext uri="{BB962C8B-B14F-4D97-AF65-F5344CB8AC3E}">
        <p14:creationId xmlns:p14="http://schemas.microsoft.com/office/powerpoint/2010/main" val="1397301587"/>
      </p:ext>
    </p:extLst>
  </p:cSld>
  <p:clrMapOvr>
    <a:masterClrMapping/>
  </p:clrMapOvr>
  <mc:AlternateContent xmlns:mc="http://schemas.openxmlformats.org/markup-compatibility/2006" xmlns:p14="http://schemas.microsoft.com/office/powerpoint/2010/main">
    <mc:Choice Requires="p14">
      <p:transition spd="med" p14:dur="700" advTm="31657">
        <p:fade/>
      </p:transition>
    </mc:Choice>
    <mc:Fallback xmlns="">
      <p:transition spd="med" advTm="31657">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General Expectations: Academic Writing Standards/Graduate Work</a:t>
            </a:r>
          </a:p>
        </p:txBody>
      </p:sp>
      <p:sp>
        <p:nvSpPr>
          <p:cNvPr id="14" name="Content Placeholder 13"/>
          <p:cNvSpPr>
            <a:spLocks noGrp="1"/>
          </p:cNvSpPr>
          <p:nvPr>
            <p:ph idx="1"/>
          </p:nvPr>
        </p:nvSpPr>
        <p:spPr/>
        <p:txBody>
          <a:bodyPr>
            <a:normAutofit/>
          </a:bodyPr>
          <a:lstStyle/>
          <a:p>
            <a:pPr lvl="0"/>
            <a:r>
              <a:rPr lang="en-US" dirty="0"/>
              <a:t>Use peer-reviewed sources.  Learn about peer-review </a:t>
            </a:r>
            <a:r>
              <a:rPr lang="en-US" dirty="0">
                <a:hlinkClick r:id="rId2"/>
              </a:rPr>
              <a:t>here</a:t>
            </a:r>
            <a:r>
              <a:rPr lang="en-US" dirty="0"/>
              <a:t>.  </a:t>
            </a:r>
          </a:p>
          <a:p>
            <a:pPr lvl="0"/>
            <a:r>
              <a:rPr lang="en-US" dirty="0"/>
              <a:t>Academic journals are often peer-reviewed and should be the main sources cited and referenced in your papers</a:t>
            </a:r>
          </a:p>
          <a:p>
            <a:pPr lvl="0"/>
            <a:r>
              <a:rPr lang="en-US" dirty="0"/>
              <a:t>Peer-review involves the validation of academic writing</a:t>
            </a:r>
          </a:p>
          <a:p>
            <a:pPr lvl="0"/>
            <a:r>
              <a:rPr lang="en-US" dirty="0"/>
              <a:t>A group of experts in the field scrutinizes the work to determine if it meets high standards</a:t>
            </a:r>
          </a:p>
          <a:p>
            <a:pPr lvl="0"/>
            <a:r>
              <a:rPr lang="en-US" dirty="0"/>
              <a:t>These high standards often involve the quality, validity, and originality of the publication</a:t>
            </a:r>
          </a:p>
          <a:p>
            <a:pPr lvl="0"/>
            <a:r>
              <a:rPr lang="en-US" b="1" dirty="0"/>
              <a:t>Pro tip</a:t>
            </a:r>
            <a:r>
              <a:rPr lang="en-US" dirty="0"/>
              <a:t>:  Never use Wikipedia</a:t>
            </a:r>
          </a:p>
        </p:txBody>
      </p:sp>
    </p:spTree>
    <p:extLst>
      <p:ext uri="{BB962C8B-B14F-4D97-AF65-F5344CB8AC3E}">
        <p14:creationId xmlns:p14="http://schemas.microsoft.com/office/powerpoint/2010/main" val="3591442304"/>
      </p:ext>
    </p:extLst>
  </p:cSld>
  <p:clrMapOvr>
    <a:masterClrMapping/>
  </p:clrMapOvr>
  <mc:AlternateContent xmlns:mc="http://schemas.openxmlformats.org/markup-compatibility/2006" xmlns:p14="http://schemas.microsoft.com/office/powerpoint/2010/main">
    <mc:Choice Requires="p14">
      <p:transition spd="med" p14:dur="700" advTm="81672">
        <p:fade/>
      </p:transition>
    </mc:Choice>
    <mc:Fallback xmlns="">
      <p:transition spd="med" advTm="81672">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General Expectations: Academic Writing Standards/Graduate Work</a:t>
            </a:r>
          </a:p>
        </p:txBody>
      </p:sp>
      <p:sp>
        <p:nvSpPr>
          <p:cNvPr id="14" name="Content Placeholder 13"/>
          <p:cNvSpPr>
            <a:spLocks noGrp="1"/>
          </p:cNvSpPr>
          <p:nvPr>
            <p:ph idx="1"/>
          </p:nvPr>
        </p:nvSpPr>
        <p:spPr/>
        <p:txBody>
          <a:bodyPr>
            <a:normAutofit fontScale="92500" lnSpcReduction="10000"/>
          </a:bodyPr>
          <a:lstStyle/>
          <a:p>
            <a:pPr lvl="0"/>
            <a:r>
              <a:rPr lang="en-US" dirty="0"/>
              <a:t>Have a strong introduction (this comes after the paper title – the introduction does not have a heading)</a:t>
            </a:r>
          </a:p>
          <a:p>
            <a:pPr lvl="0"/>
            <a:r>
              <a:rPr lang="en-US" dirty="0"/>
              <a:t>End the introduction with a clear thesis statement</a:t>
            </a:r>
          </a:p>
          <a:p>
            <a:pPr lvl="0"/>
            <a:r>
              <a:rPr lang="en-US" dirty="0"/>
              <a:t>The thesis statement includes the main point(s) of your paper – it is the road map for your paper</a:t>
            </a:r>
          </a:p>
          <a:p>
            <a:pPr lvl="0"/>
            <a:r>
              <a:rPr lang="en-US" dirty="0"/>
              <a:t>Use an APA heading for each main point of your paper (main points, any summary or analysis, and conclusion) – this improves organization and flow</a:t>
            </a:r>
          </a:p>
          <a:p>
            <a:pPr lvl="0"/>
            <a:r>
              <a:rPr lang="en-US" dirty="0"/>
              <a:t>Carefully structure every paragraph – start with an introductory sentence, explain the point, and end the paragraph with a transition sentence – paragraphs should be at least 3-5 sentences</a:t>
            </a:r>
          </a:p>
          <a:p>
            <a:pPr lvl="0"/>
            <a:endParaRPr lang="en-US" dirty="0"/>
          </a:p>
        </p:txBody>
      </p:sp>
    </p:spTree>
    <p:extLst>
      <p:ext uri="{BB962C8B-B14F-4D97-AF65-F5344CB8AC3E}">
        <p14:creationId xmlns:p14="http://schemas.microsoft.com/office/powerpoint/2010/main" val="3569512652"/>
      </p:ext>
    </p:extLst>
  </p:cSld>
  <p:clrMapOvr>
    <a:masterClrMapping/>
  </p:clrMapOvr>
  <mc:AlternateContent xmlns:mc="http://schemas.openxmlformats.org/markup-compatibility/2006" xmlns:p14="http://schemas.microsoft.com/office/powerpoint/2010/main">
    <mc:Choice Requires="p14">
      <p:transition spd="med" p14:dur="700" advTm="105215">
        <p:fade/>
      </p:transition>
    </mc:Choice>
    <mc:Fallback xmlns="">
      <p:transition spd="med" advTm="105215">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General Expectations: Academic Writing Standards</a:t>
            </a:r>
          </a:p>
        </p:txBody>
      </p:sp>
      <p:sp>
        <p:nvSpPr>
          <p:cNvPr id="14" name="Content Placeholder 13"/>
          <p:cNvSpPr>
            <a:spLocks noGrp="1"/>
          </p:cNvSpPr>
          <p:nvPr>
            <p:ph idx="1"/>
          </p:nvPr>
        </p:nvSpPr>
        <p:spPr/>
        <p:txBody>
          <a:bodyPr>
            <a:normAutofit fontScale="92500" lnSpcReduction="20000"/>
          </a:bodyPr>
          <a:lstStyle/>
          <a:p>
            <a:pPr lvl="0"/>
            <a:r>
              <a:rPr lang="en-US" dirty="0"/>
              <a:t>End with a conclusion that summarizes your main ideas and adds any final thoughts</a:t>
            </a:r>
          </a:p>
          <a:p>
            <a:pPr lvl="0"/>
            <a:r>
              <a:rPr lang="en-US" dirty="0"/>
              <a:t>Check for grammar, mechanics issues, and typos – Grammarly is a good tool and is often free for students through their school</a:t>
            </a:r>
          </a:p>
          <a:p>
            <a:pPr lvl="0"/>
            <a:r>
              <a:rPr lang="en-US" b="1" dirty="0"/>
              <a:t>Pro Tip</a:t>
            </a:r>
            <a:r>
              <a:rPr lang="en-US" dirty="0"/>
              <a:t>:  In general, write in the third person – do not use personal pronouns (I, we, us, me, you) – take yourself out of the writing to improve credibility</a:t>
            </a:r>
          </a:p>
          <a:p>
            <a:pPr lvl="0"/>
            <a:r>
              <a:rPr lang="en-US" b="1" dirty="0"/>
              <a:t>Pro Tip</a:t>
            </a:r>
            <a:r>
              <a:rPr lang="en-US" dirty="0"/>
              <a:t>:  Do not use contractions (don’t, won’t, can’t) – it is too informal for academic writing</a:t>
            </a:r>
          </a:p>
          <a:p>
            <a:pPr lvl="0"/>
            <a:r>
              <a:rPr lang="en-US" dirty="0"/>
              <a:t>Use a scholarly tone throughout your paper – avoid slang, contractions (see above), biased language, rhetorical questions, and second person pronouns (you, your) – do be clear, precise, simple, direct, and write in the active voice</a:t>
            </a:r>
          </a:p>
          <a:p>
            <a:pPr lvl="0"/>
            <a:endParaRPr lang="en-US" dirty="0"/>
          </a:p>
        </p:txBody>
      </p:sp>
    </p:spTree>
    <p:extLst>
      <p:ext uri="{BB962C8B-B14F-4D97-AF65-F5344CB8AC3E}">
        <p14:creationId xmlns:p14="http://schemas.microsoft.com/office/powerpoint/2010/main" val="4096838392"/>
      </p:ext>
    </p:extLst>
  </p:cSld>
  <p:clrMapOvr>
    <a:masterClrMapping/>
  </p:clrMapOvr>
  <mc:AlternateContent xmlns:mc="http://schemas.openxmlformats.org/markup-compatibility/2006" xmlns:p14="http://schemas.microsoft.com/office/powerpoint/2010/main">
    <mc:Choice Requires="p14">
      <p:transition spd="med" p14:dur="700" advTm="108180">
        <p:fade/>
      </p:transition>
    </mc:Choice>
    <mc:Fallback xmlns="">
      <p:transition spd="med" advTm="10818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APA Headings </a:t>
            </a:r>
          </a:p>
        </p:txBody>
      </p:sp>
      <p:sp>
        <p:nvSpPr>
          <p:cNvPr id="5" name="Content Placeholder 4"/>
          <p:cNvSpPr>
            <a:spLocks noGrp="1"/>
          </p:cNvSpPr>
          <p:nvPr>
            <p:ph sz="half" idx="1"/>
          </p:nvPr>
        </p:nvSpPr>
        <p:spPr>
          <a:xfrm>
            <a:off x="1117309" y="1701800"/>
            <a:ext cx="4672303" cy="5080000"/>
          </a:xfrm>
        </p:spPr>
        <p:txBody>
          <a:bodyPr/>
          <a:lstStyle/>
          <a:p>
            <a:r>
              <a:rPr lang="en-US" dirty="0"/>
              <a:t>Organizes the paper</a:t>
            </a:r>
          </a:p>
          <a:p>
            <a:r>
              <a:rPr lang="en-US" dirty="0"/>
              <a:t>Guides the reader through the paper</a:t>
            </a:r>
          </a:p>
          <a:p>
            <a:r>
              <a:rPr lang="en-US" dirty="0"/>
              <a:t>Start with the highest level of heading</a:t>
            </a:r>
          </a:p>
          <a:p>
            <a:r>
              <a:rPr lang="en-US" dirty="0"/>
              <a:t>I recommend that you align your headings with the requirements of the assignment prompt</a:t>
            </a:r>
          </a:p>
        </p:txBody>
      </p:sp>
      <p:graphicFrame>
        <p:nvGraphicFramePr>
          <p:cNvPr id="6" name="Content Placeholder 5"/>
          <p:cNvGraphicFramePr>
            <a:graphicFrameLocks noGrp="1"/>
          </p:cNvGraphicFramePr>
          <p:nvPr>
            <p:ph sz="half" idx="2"/>
            <p:extLst>
              <p:ext uri="{D42A27DB-BD31-4B8C-83A1-F6EECF244321}">
                <p14:modId xmlns:p14="http://schemas.microsoft.com/office/powerpoint/2010/main" val="4210047735"/>
              </p:ext>
            </p:extLst>
          </p:nvPr>
        </p:nvGraphicFramePr>
        <p:xfrm>
          <a:off x="6079572" y="109330"/>
          <a:ext cx="5269202" cy="6443870"/>
        </p:xfrm>
        <a:graphic>
          <a:graphicData uri="http://schemas.openxmlformats.org/drawingml/2006/table">
            <a:tbl>
              <a:tblPr firstRow="1" bandRow="1">
                <a:tableStyleId>{69012ECD-51FC-41F1-AA8D-1B2483CD663E}</a:tableStyleId>
              </a:tblPr>
              <a:tblGrid>
                <a:gridCol w="1286193">
                  <a:extLst>
                    <a:ext uri="{9D8B030D-6E8A-4147-A177-3AD203B41FA5}">
                      <a16:colId xmlns:a16="http://schemas.microsoft.com/office/drawing/2014/main" val="20000"/>
                    </a:ext>
                  </a:extLst>
                </a:gridCol>
                <a:gridCol w="3983009">
                  <a:extLst>
                    <a:ext uri="{9D8B030D-6E8A-4147-A177-3AD203B41FA5}">
                      <a16:colId xmlns:a16="http://schemas.microsoft.com/office/drawing/2014/main" val="20001"/>
                    </a:ext>
                  </a:extLst>
                </a:gridCol>
              </a:tblGrid>
              <a:tr h="966791">
                <a:tc>
                  <a:txBody>
                    <a:bodyPr/>
                    <a:lstStyle/>
                    <a:p>
                      <a:r>
                        <a:rPr lang="en-US" dirty="0"/>
                        <a:t>Level</a:t>
                      </a:r>
                    </a:p>
                  </a:txBody>
                  <a:tcPr anchor="ctr"/>
                </a:tc>
                <a:tc>
                  <a:txBody>
                    <a:bodyPr/>
                    <a:lstStyle/>
                    <a:p>
                      <a:pPr algn="ctr"/>
                      <a:r>
                        <a:rPr lang="en-US" dirty="0"/>
                        <a:t>Format</a:t>
                      </a:r>
                    </a:p>
                  </a:txBody>
                  <a:tcPr anchor="ctr"/>
                </a:tc>
                <a:extLst>
                  <a:ext uri="{0D108BD9-81ED-4DB2-BD59-A6C34878D82A}">
                    <a16:rowId xmlns:a16="http://schemas.microsoft.com/office/drawing/2014/main" val="10000"/>
                  </a:ext>
                </a:extLst>
              </a:tr>
              <a:tr h="1190974">
                <a:tc>
                  <a:txBody>
                    <a:bodyPr/>
                    <a:lstStyle/>
                    <a:p>
                      <a:r>
                        <a:rPr lang="en-US" dirty="0"/>
                        <a:t>Level 1</a:t>
                      </a:r>
                    </a:p>
                  </a:txBody>
                  <a:tcPr anchor="ctr"/>
                </a:tc>
                <a:tc>
                  <a:txBody>
                    <a:bodyPr/>
                    <a:lstStyle/>
                    <a:p>
                      <a:pPr algn="ctr"/>
                      <a:r>
                        <a:rPr lang="en-US" sz="2000" b="1" i="0" kern="1200" dirty="0">
                          <a:solidFill>
                            <a:schemeClr val="tx1"/>
                          </a:solidFill>
                          <a:effectLst/>
                          <a:latin typeface="+mn-lt"/>
                          <a:ea typeface="+mn-ea"/>
                          <a:cs typeface="+mn-cs"/>
                        </a:rPr>
                        <a:t>Centered, Boldface, Uppercase and Lowercase Headings</a:t>
                      </a:r>
                      <a:r>
                        <a:rPr lang="en-US" sz="2000" dirty="0"/>
                        <a:t> </a:t>
                      </a:r>
                    </a:p>
                  </a:txBody>
                  <a:tcPr anchor="ctr"/>
                </a:tc>
                <a:extLst>
                  <a:ext uri="{0D108BD9-81ED-4DB2-BD59-A6C34878D82A}">
                    <a16:rowId xmlns:a16="http://schemas.microsoft.com/office/drawing/2014/main" val="10001"/>
                  </a:ext>
                </a:extLst>
              </a:tr>
              <a:tr h="966791">
                <a:tc>
                  <a:txBody>
                    <a:bodyPr/>
                    <a:lstStyle/>
                    <a:p>
                      <a:r>
                        <a:rPr lang="en-US" dirty="0"/>
                        <a:t>Level 2</a:t>
                      </a:r>
                    </a:p>
                  </a:txBody>
                  <a:tcPr anchor="ctr"/>
                </a:tc>
                <a:tc>
                  <a:txBody>
                    <a:bodyPr/>
                    <a:lstStyle/>
                    <a:p>
                      <a:pPr algn="ctr"/>
                      <a:r>
                        <a:rPr lang="en-US" sz="2000" b="1" i="0" kern="1200" dirty="0">
                          <a:solidFill>
                            <a:schemeClr val="tx1"/>
                          </a:solidFill>
                          <a:effectLst/>
                          <a:latin typeface="+mn-lt"/>
                          <a:ea typeface="+mn-ea"/>
                          <a:cs typeface="+mn-cs"/>
                        </a:rPr>
                        <a:t>Flush left, Boldface, Uppercase and Lowercase Heading</a:t>
                      </a:r>
                      <a:r>
                        <a:rPr lang="en-US" sz="2000" dirty="0"/>
                        <a:t> </a:t>
                      </a:r>
                    </a:p>
                  </a:txBody>
                  <a:tcPr anchor="ctr"/>
                </a:tc>
                <a:extLst>
                  <a:ext uri="{0D108BD9-81ED-4DB2-BD59-A6C34878D82A}">
                    <a16:rowId xmlns:a16="http://schemas.microsoft.com/office/drawing/2014/main" val="10002"/>
                  </a:ext>
                </a:extLst>
              </a:tr>
              <a:tr h="1127922">
                <a:tc>
                  <a:txBody>
                    <a:bodyPr/>
                    <a:lstStyle/>
                    <a:p>
                      <a:r>
                        <a:rPr lang="en-US" dirty="0"/>
                        <a:t>Level 3</a:t>
                      </a:r>
                    </a:p>
                  </a:txBody>
                  <a:tcPr anchor="ctr"/>
                </a:tc>
                <a:tc>
                  <a:txBody>
                    <a:bodyPr/>
                    <a:lstStyle/>
                    <a:p>
                      <a:pPr algn="ctr"/>
                      <a:r>
                        <a:rPr lang="en-US" sz="2000" b="1" i="0" kern="1200" dirty="0">
                          <a:solidFill>
                            <a:schemeClr val="tx1"/>
                          </a:solidFill>
                          <a:effectLst/>
                          <a:latin typeface="+mn-lt"/>
                          <a:ea typeface="+mn-ea"/>
                          <a:cs typeface="+mn-cs"/>
                        </a:rPr>
                        <a:t>Indented, boldface, lowercase paragraph heading ending with a period.</a:t>
                      </a:r>
                      <a:r>
                        <a:rPr lang="en-US" sz="2000" dirty="0"/>
                        <a:t> </a:t>
                      </a:r>
                    </a:p>
                  </a:txBody>
                  <a:tcPr anchor="ctr"/>
                </a:tc>
                <a:extLst>
                  <a:ext uri="{0D108BD9-81ED-4DB2-BD59-A6C34878D82A}">
                    <a16:rowId xmlns:a16="http://schemas.microsoft.com/office/drawing/2014/main" val="10003"/>
                  </a:ext>
                </a:extLst>
              </a:tr>
              <a:tr h="1127922">
                <a:tc>
                  <a: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Level 4</a:t>
                      </a:r>
                    </a:p>
                    <a:p>
                      <a:endParaRPr lang="en-US" dirty="0"/>
                    </a:p>
                  </a:txBody>
                  <a:tcPr anchor="ctr"/>
                </a:tc>
                <a:tc>
                  <a:txBody>
                    <a:bodyPr/>
                    <a:lstStyle/>
                    <a:p>
                      <a:pPr algn="ctr"/>
                      <a:r>
                        <a:rPr lang="en-US" sz="2000" b="1" i="1" kern="1200" dirty="0">
                          <a:solidFill>
                            <a:schemeClr val="tx1"/>
                          </a:solidFill>
                          <a:effectLst/>
                          <a:latin typeface="+mn-lt"/>
                          <a:ea typeface="+mn-ea"/>
                          <a:cs typeface="+mn-cs"/>
                        </a:rPr>
                        <a:t>Indented, boldface, italicized, lowercase paragraph heading ending with a period.</a:t>
                      </a:r>
                      <a:endParaRPr lang="en-US" sz="2000" dirty="0"/>
                    </a:p>
                  </a:txBody>
                  <a:tcPr anchor="ctr"/>
                </a:tc>
                <a:extLst>
                  <a:ext uri="{0D108BD9-81ED-4DB2-BD59-A6C34878D82A}">
                    <a16:rowId xmlns:a16="http://schemas.microsoft.com/office/drawing/2014/main" val="880464679"/>
                  </a:ext>
                </a:extLst>
              </a:tr>
              <a:tr h="1063470">
                <a:tc>
                  <a: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Level 5</a:t>
                      </a:r>
                    </a:p>
                    <a:p>
                      <a:endParaRPr lang="en-US" dirty="0"/>
                    </a:p>
                  </a:txBody>
                  <a:tcPr anchor="ctr"/>
                </a:tc>
                <a:tc>
                  <a:txBody>
                    <a:bodyPr/>
                    <a:lstStyle/>
                    <a:p>
                      <a:pPr algn="ctr"/>
                      <a:r>
                        <a:rPr lang="en-US" sz="2000" b="0" i="1" kern="1200" dirty="0">
                          <a:solidFill>
                            <a:schemeClr val="tx1"/>
                          </a:solidFill>
                          <a:effectLst/>
                          <a:latin typeface="+mn-lt"/>
                          <a:ea typeface="+mn-ea"/>
                          <a:cs typeface="+mn-cs"/>
                        </a:rPr>
                        <a:t>Indented, italicized, lowercase paragraph heading ending with a period.</a:t>
                      </a:r>
                      <a:endParaRPr lang="en-US" sz="2000" dirty="0"/>
                    </a:p>
                  </a:txBody>
                  <a:tcPr anchor="ctr"/>
                </a:tc>
                <a:extLst>
                  <a:ext uri="{0D108BD9-81ED-4DB2-BD59-A6C34878D82A}">
                    <a16:rowId xmlns:a16="http://schemas.microsoft.com/office/drawing/2014/main" val="4198170981"/>
                  </a:ext>
                </a:extLst>
              </a:tr>
            </a:tbl>
          </a:graphicData>
        </a:graphic>
      </p:graphicFrame>
    </p:spTree>
    <p:extLst>
      <p:ext uri="{BB962C8B-B14F-4D97-AF65-F5344CB8AC3E}">
        <p14:creationId xmlns:p14="http://schemas.microsoft.com/office/powerpoint/2010/main" val="6860444"/>
      </p:ext>
    </p:extLst>
  </p:cSld>
  <p:clrMapOvr>
    <a:masterClrMapping/>
  </p:clrMapOvr>
  <mc:AlternateContent xmlns:mc="http://schemas.openxmlformats.org/markup-compatibility/2006" xmlns:p14="http://schemas.microsoft.com/office/powerpoint/2010/main">
    <mc:Choice Requires="p14">
      <p:transition spd="med" p14:dur="700" advTm="94255">
        <p:fade/>
      </p:transition>
    </mc:Choice>
    <mc:Fallback xmlns="">
      <p:transition spd="med" advTm="94255">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Examples</a:t>
            </a:r>
          </a:p>
        </p:txBody>
      </p:sp>
      <p:sp>
        <p:nvSpPr>
          <p:cNvPr id="5" name="Text Placeholder 4"/>
          <p:cNvSpPr>
            <a:spLocks noGrp="1"/>
          </p:cNvSpPr>
          <p:nvPr>
            <p:ph type="body" idx="1"/>
          </p:nvPr>
        </p:nvSpPr>
        <p:spPr/>
        <p:txBody>
          <a:bodyPr/>
          <a:lstStyle/>
          <a:p>
            <a:r>
              <a:rPr lang="en-US" dirty="0"/>
              <a:t>Online Journals</a:t>
            </a:r>
          </a:p>
        </p:txBody>
      </p:sp>
      <p:sp>
        <p:nvSpPr>
          <p:cNvPr id="3" name="Content Placeholder 2"/>
          <p:cNvSpPr>
            <a:spLocks noGrp="1"/>
          </p:cNvSpPr>
          <p:nvPr>
            <p:ph sz="half" idx="2"/>
          </p:nvPr>
        </p:nvSpPr>
        <p:spPr>
          <a:xfrm>
            <a:off x="1117308" y="2209800"/>
            <a:ext cx="10463503" cy="3962400"/>
          </a:xfrm>
        </p:spPr>
        <p:txBody>
          <a:bodyPr>
            <a:normAutofit lnSpcReduction="10000"/>
          </a:bodyPr>
          <a:lstStyle/>
          <a:p>
            <a:pPr marL="457200" indent="-457200">
              <a:lnSpc>
                <a:spcPct val="200000"/>
              </a:lnSpc>
              <a:buNone/>
            </a:pPr>
            <a:r>
              <a:rPr lang="en-US" dirty="0"/>
              <a:t>Zaldivar, E. (2014). Authenticity and accountability: Key to an appreciative stance on adaptable leadership.  </a:t>
            </a:r>
            <a:r>
              <a:rPr lang="en-US" i="1" dirty="0"/>
              <a:t>AI Practitioner</a:t>
            </a:r>
            <a:r>
              <a:rPr lang="en-US" dirty="0"/>
              <a:t>,</a:t>
            </a:r>
            <a:r>
              <a:rPr lang="en-US" i="1" dirty="0"/>
              <a:t> 16</a:t>
            </a:r>
            <a:r>
              <a:rPr lang="en-US" dirty="0"/>
              <a:t>(1), 9-19. doi:10.12781/978-1-907549-18-2-2</a:t>
            </a:r>
          </a:p>
          <a:p>
            <a:pPr marL="457200" indent="-457200">
              <a:lnSpc>
                <a:spcPct val="200000"/>
              </a:lnSpc>
              <a:buNone/>
            </a:pPr>
            <a:r>
              <a:rPr lang="en-US" dirty="0"/>
              <a:t>Zhou, Y., &amp; Miao, Q. (2014). Servant leadership in the Chinese public sector: The mediating role of perceived organizational support. </a:t>
            </a:r>
            <a:r>
              <a:rPr lang="en-US" i="1" dirty="0"/>
              <a:t>Psychology Reports: Employment Psychology, 115</a:t>
            </a:r>
            <a:r>
              <a:rPr lang="en-US" dirty="0"/>
              <a:t>(2), 381-395. doi:10.2466/01.21.pro.115c23z4</a:t>
            </a:r>
          </a:p>
          <a:p>
            <a:pPr indent="-457200">
              <a:lnSpc>
                <a:spcPct val="200000"/>
              </a:lnSpc>
              <a:buNone/>
            </a:pPr>
            <a:endParaRPr lang="en-US" dirty="0"/>
          </a:p>
        </p:txBody>
      </p:sp>
    </p:spTree>
    <p:extLst>
      <p:ext uri="{BB962C8B-B14F-4D97-AF65-F5344CB8AC3E}">
        <p14:creationId xmlns:p14="http://schemas.microsoft.com/office/powerpoint/2010/main" val="3296948863"/>
      </p:ext>
    </p:extLst>
  </p:cSld>
  <p:clrMapOvr>
    <a:masterClrMapping/>
  </p:clrMapOvr>
  <mc:AlternateContent xmlns:mc="http://schemas.openxmlformats.org/markup-compatibility/2006" xmlns:p14="http://schemas.microsoft.com/office/powerpoint/2010/main">
    <mc:Choice Requires="p14">
      <p:transition spd="med" p14:dur="700" advTm="96235">
        <p:fade/>
      </p:transition>
    </mc:Choice>
    <mc:Fallback xmlns="">
      <p:transition spd="med" advTm="96235">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Examples</a:t>
            </a:r>
          </a:p>
        </p:txBody>
      </p:sp>
      <p:sp>
        <p:nvSpPr>
          <p:cNvPr id="5" name="Text Placeholder 4"/>
          <p:cNvSpPr>
            <a:spLocks noGrp="1"/>
          </p:cNvSpPr>
          <p:nvPr>
            <p:ph type="body" idx="1"/>
          </p:nvPr>
        </p:nvSpPr>
        <p:spPr>
          <a:xfrm>
            <a:off x="1121372" y="1608836"/>
            <a:ext cx="7182840" cy="512064"/>
          </a:xfrm>
        </p:spPr>
        <p:txBody>
          <a:bodyPr/>
          <a:lstStyle/>
          <a:p>
            <a:r>
              <a:rPr lang="en-US" dirty="0"/>
              <a:t>Organization or Government Website</a:t>
            </a:r>
          </a:p>
        </p:txBody>
      </p:sp>
      <p:sp>
        <p:nvSpPr>
          <p:cNvPr id="3" name="Content Placeholder 2"/>
          <p:cNvSpPr>
            <a:spLocks noGrp="1"/>
          </p:cNvSpPr>
          <p:nvPr>
            <p:ph sz="half" idx="2"/>
          </p:nvPr>
        </p:nvSpPr>
        <p:spPr>
          <a:xfrm>
            <a:off x="1117308" y="2209800"/>
            <a:ext cx="10463503" cy="3962400"/>
          </a:xfrm>
        </p:spPr>
        <p:txBody>
          <a:bodyPr>
            <a:normAutofit fontScale="92500"/>
          </a:bodyPr>
          <a:lstStyle/>
          <a:p>
            <a:pPr marL="457200" indent="-457200">
              <a:lnSpc>
                <a:spcPct val="210000"/>
              </a:lnSpc>
              <a:buNone/>
            </a:pPr>
            <a:r>
              <a:rPr lang="en-US" dirty="0"/>
              <a:t>Oklahoma State Department of Health (OSDH). (2018.) </a:t>
            </a:r>
            <a:r>
              <a:rPr lang="en-US" i="1" dirty="0"/>
              <a:t>Oklahoma health improvement plan: Healthy Oklahoma 2020</a:t>
            </a:r>
            <a:r>
              <a:rPr lang="en-US" dirty="0"/>
              <a:t>. Retrieved from </a:t>
            </a:r>
            <a:r>
              <a:rPr lang="en-US" dirty="0">
                <a:hlinkClick r:id="rId2"/>
              </a:rPr>
              <a:t>http://ohip2020.com/</a:t>
            </a:r>
            <a:r>
              <a:rPr lang="en-US" dirty="0"/>
              <a:t> </a:t>
            </a:r>
          </a:p>
          <a:p>
            <a:pPr marL="457200" indent="-457200">
              <a:lnSpc>
                <a:spcPct val="210000"/>
              </a:lnSpc>
              <a:buNone/>
            </a:pPr>
            <a:r>
              <a:rPr lang="en-US" dirty="0"/>
              <a:t>Centers for Disease Control and Prevention (CDC). (2014). The ten essential public health services: An overview. Retrieved from </a:t>
            </a:r>
            <a:r>
              <a:rPr lang="en-US" dirty="0">
                <a:hlinkClick r:id="rId3"/>
              </a:rPr>
              <a:t>http://www.cdc.gov/nphpsp/documents/essential-phs.pdf</a:t>
            </a:r>
            <a:r>
              <a:rPr lang="en-US" dirty="0"/>
              <a:t> </a:t>
            </a:r>
          </a:p>
          <a:p>
            <a:pPr indent="-457200">
              <a:lnSpc>
                <a:spcPct val="200000"/>
              </a:lnSpc>
              <a:buNone/>
            </a:pPr>
            <a:endParaRPr lang="en-US" dirty="0"/>
          </a:p>
        </p:txBody>
      </p:sp>
    </p:spTree>
    <p:extLst>
      <p:ext uri="{BB962C8B-B14F-4D97-AF65-F5344CB8AC3E}">
        <p14:creationId xmlns:p14="http://schemas.microsoft.com/office/powerpoint/2010/main" val="1718002908"/>
      </p:ext>
    </p:extLst>
  </p:cSld>
  <p:clrMapOvr>
    <a:masterClrMapping/>
  </p:clrMapOvr>
  <mc:AlternateContent xmlns:mc="http://schemas.openxmlformats.org/markup-compatibility/2006" xmlns:p14="http://schemas.microsoft.com/office/powerpoint/2010/main">
    <mc:Choice Requires="p14">
      <p:transition spd="med" p14:dur="700" advTm="84906">
        <p:fade/>
      </p:transition>
    </mc:Choice>
    <mc:Fallback xmlns="">
      <p:transition spd="med" advTm="84906">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In-text Citation Examples</a:t>
            </a:r>
          </a:p>
        </p:txBody>
      </p:sp>
      <p:sp>
        <p:nvSpPr>
          <p:cNvPr id="3" name="Content Placeholder 2"/>
          <p:cNvSpPr>
            <a:spLocks noGrp="1"/>
          </p:cNvSpPr>
          <p:nvPr>
            <p:ph sz="half" idx="2"/>
          </p:nvPr>
        </p:nvSpPr>
        <p:spPr>
          <a:xfrm>
            <a:off x="1117308" y="1600200"/>
            <a:ext cx="10463503" cy="4800600"/>
          </a:xfrm>
        </p:spPr>
        <p:txBody>
          <a:bodyPr>
            <a:normAutofit fontScale="92500"/>
          </a:bodyPr>
          <a:lstStyle/>
          <a:p>
            <a:pPr marL="182880" indent="0">
              <a:lnSpc>
                <a:spcPct val="150000"/>
              </a:lnSpc>
              <a:buNone/>
            </a:pPr>
            <a:r>
              <a:rPr lang="en-US" dirty="0"/>
              <a:t>Parenthetical:</a:t>
            </a:r>
          </a:p>
          <a:p>
            <a:pPr marL="182880" indent="0">
              <a:lnSpc>
                <a:spcPct val="150000"/>
              </a:lnSpc>
              <a:buNone/>
            </a:pPr>
            <a:r>
              <a:rPr lang="en-US" dirty="0"/>
              <a:t>While research in the field of leadership has grown significantly over the past decade to encompass the many complexities of the phenomenon, there is still no comprehensive paradigm guiding research (Dinh et al., 2014).</a:t>
            </a:r>
          </a:p>
          <a:p>
            <a:pPr marL="182880" indent="0">
              <a:lnSpc>
                <a:spcPct val="150000"/>
              </a:lnSpc>
              <a:buNone/>
            </a:pPr>
            <a:r>
              <a:rPr lang="en-US" dirty="0"/>
              <a:t>Narrative:  </a:t>
            </a:r>
          </a:p>
          <a:p>
            <a:pPr marL="182880" indent="0">
              <a:lnSpc>
                <a:spcPct val="150000"/>
              </a:lnSpc>
              <a:buNone/>
            </a:pPr>
            <a:r>
              <a:rPr lang="en-US" dirty="0"/>
              <a:t>Burns (1978) noted nearly four decades ago that leadership was a phenomenon that was easy to recognize, but much harder to understand. </a:t>
            </a:r>
          </a:p>
          <a:p>
            <a:pPr marL="182880" indent="0">
              <a:lnSpc>
                <a:spcPct val="150000"/>
              </a:lnSpc>
              <a:buNone/>
            </a:pPr>
            <a:r>
              <a:rPr lang="en-US" b="1" dirty="0"/>
              <a:t>Pro Tip</a:t>
            </a:r>
            <a:r>
              <a:rPr lang="en-US" dirty="0"/>
              <a:t>:  Cited </a:t>
            </a:r>
            <a:r>
              <a:rPr lang="en-US"/>
              <a:t>materials are </a:t>
            </a:r>
            <a:r>
              <a:rPr lang="en-US" dirty="0"/>
              <a:t>in the past tense – the author explore</a:t>
            </a:r>
            <a:r>
              <a:rPr lang="en-US" b="1" i="1" dirty="0"/>
              <a:t>d</a:t>
            </a:r>
            <a:r>
              <a:rPr lang="en-US" dirty="0"/>
              <a:t>, state</a:t>
            </a:r>
            <a:r>
              <a:rPr lang="en-US" b="1" i="1" dirty="0"/>
              <a:t>d</a:t>
            </a:r>
            <a:r>
              <a:rPr lang="en-US" dirty="0"/>
              <a:t>, suggeste</a:t>
            </a:r>
            <a:r>
              <a:rPr lang="en-US" b="1" i="1" dirty="0"/>
              <a:t>d</a:t>
            </a:r>
          </a:p>
        </p:txBody>
      </p:sp>
    </p:spTree>
    <p:extLst>
      <p:ext uri="{BB962C8B-B14F-4D97-AF65-F5344CB8AC3E}">
        <p14:creationId xmlns:p14="http://schemas.microsoft.com/office/powerpoint/2010/main" val="694748832"/>
      </p:ext>
    </p:extLst>
  </p:cSld>
  <p:clrMapOvr>
    <a:masterClrMapping/>
  </p:clrMapOvr>
  <mc:AlternateContent xmlns:mc="http://schemas.openxmlformats.org/markup-compatibility/2006" xmlns:p14="http://schemas.microsoft.com/office/powerpoint/2010/main">
    <mc:Choice Requires="p14">
      <p:transition spd="med" p14:dur="700" advTm="58114">
        <p:fade/>
      </p:transition>
    </mc:Choice>
    <mc:Fallback xmlns="">
      <p:transition spd="med" advTm="58114">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SafeAssign/Turnitin Reports</a:t>
            </a:r>
          </a:p>
        </p:txBody>
      </p:sp>
      <p:sp>
        <p:nvSpPr>
          <p:cNvPr id="3" name="Content Placeholder 2"/>
          <p:cNvSpPr>
            <a:spLocks noGrp="1"/>
          </p:cNvSpPr>
          <p:nvPr>
            <p:ph sz="half" idx="2"/>
          </p:nvPr>
        </p:nvSpPr>
        <p:spPr>
          <a:xfrm>
            <a:off x="1117308" y="2209800"/>
            <a:ext cx="10463503" cy="4191000"/>
          </a:xfrm>
        </p:spPr>
        <p:txBody>
          <a:bodyPr>
            <a:normAutofit lnSpcReduction="10000"/>
          </a:bodyPr>
          <a:lstStyle/>
          <a:p>
            <a:pPr marL="525780" indent="-342900">
              <a:lnSpc>
                <a:spcPct val="150000"/>
              </a:lnSpc>
              <a:buFont typeface="Wingdings" panose="05000000000000000000" pitchFamily="2" charset="2"/>
              <a:buChar char="Ø"/>
            </a:pPr>
            <a:r>
              <a:rPr lang="en-US" dirty="0"/>
              <a:t>Review the SafeAssign/Turnitin Report before you submit your paper</a:t>
            </a:r>
          </a:p>
          <a:p>
            <a:pPr marL="525780" indent="-342900">
              <a:lnSpc>
                <a:spcPct val="150000"/>
              </a:lnSpc>
              <a:buFont typeface="Wingdings" panose="05000000000000000000" pitchFamily="2" charset="2"/>
              <a:buChar char="Ø"/>
            </a:pPr>
            <a:r>
              <a:rPr lang="en-US" dirty="0"/>
              <a:t>Correct any issues with high matches to paraphrased or borrowed information</a:t>
            </a:r>
          </a:p>
          <a:p>
            <a:pPr marL="525780" indent="-342900">
              <a:lnSpc>
                <a:spcPct val="150000"/>
              </a:lnSpc>
              <a:buFont typeface="Wingdings" panose="05000000000000000000" pitchFamily="2" charset="2"/>
              <a:buChar char="Ø"/>
            </a:pPr>
            <a:r>
              <a:rPr lang="en-US" dirty="0"/>
              <a:t>SafeAssign/Turnitin may return a high score due to the paper title, the university name, the course name, or references – those are acceptable </a:t>
            </a:r>
          </a:p>
          <a:p>
            <a:pPr marL="525780" indent="-342900">
              <a:lnSpc>
                <a:spcPct val="150000"/>
              </a:lnSpc>
              <a:buFont typeface="Wingdings" panose="05000000000000000000" pitchFamily="2" charset="2"/>
              <a:buChar char="Ø"/>
            </a:pPr>
            <a:r>
              <a:rPr lang="en-US" dirty="0"/>
              <a:t>I carefully review any SafeAssign/Turnitin score higher than 8% </a:t>
            </a:r>
          </a:p>
          <a:p>
            <a:pPr marL="525780" indent="-342900">
              <a:lnSpc>
                <a:spcPct val="150000"/>
              </a:lnSpc>
              <a:buFont typeface="Wingdings" panose="05000000000000000000" pitchFamily="2" charset="2"/>
              <a:buChar char="Ø"/>
            </a:pPr>
            <a:r>
              <a:rPr lang="en-US" dirty="0"/>
              <a:t>Plagiarism, self-plagiarism, or cheating will result in a Academic Integrity Violation submission and/or a grade of zero for the assignment in question</a:t>
            </a:r>
          </a:p>
        </p:txBody>
      </p:sp>
    </p:spTree>
    <p:extLst>
      <p:ext uri="{BB962C8B-B14F-4D97-AF65-F5344CB8AC3E}">
        <p14:creationId xmlns:p14="http://schemas.microsoft.com/office/powerpoint/2010/main" val="4160245814"/>
      </p:ext>
    </p:extLst>
  </p:cSld>
  <p:clrMapOvr>
    <a:masterClrMapping/>
  </p:clrMapOvr>
  <mc:AlternateContent xmlns:mc="http://schemas.openxmlformats.org/markup-compatibility/2006" xmlns:p14="http://schemas.microsoft.com/office/powerpoint/2010/main">
    <mc:Choice Requires="p14">
      <p:transition spd="med" p14:dur="700" advTm="50100">
        <p:fade/>
      </p:transition>
    </mc:Choice>
    <mc:Fallback xmlns="">
      <p:transition spd="med" advTm="501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or Concerns?</a:t>
            </a:r>
          </a:p>
        </p:txBody>
      </p:sp>
      <p:sp>
        <p:nvSpPr>
          <p:cNvPr id="3" name="Content Placeholder 2"/>
          <p:cNvSpPr>
            <a:spLocks noGrp="1"/>
          </p:cNvSpPr>
          <p:nvPr>
            <p:ph sz="half" idx="2"/>
          </p:nvPr>
        </p:nvSpPr>
        <p:spPr>
          <a:xfrm>
            <a:off x="1117308" y="2209800"/>
            <a:ext cx="10463503" cy="3962400"/>
          </a:xfrm>
        </p:spPr>
        <p:txBody>
          <a:bodyPr>
            <a:normAutofit/>
          </a:bodyPr>
          <a:lstStyle/>
          <a:p>
            <a:pPr marL="525780" indent="-342900">
              <a:lnSpc>
                <a:spcPct val="210000"/>
              </a:lnSpc>
            </a:pPr>
            <a:r>
              <a:rPr lang="en-US" dirty="0"/>
              <a:t>Email me if you have a question or concern</a:t>
            </a:r>
          </a:p>
          <a:p>
            <a:pPr marL="525780" indent="-342900">
              <a:lnSpc>
                <a:spcPct val="210000"/>
              </a:lnSpc>
            </a:pPr>
            <a:r>
              <a:rPr lang="en-US" dirty="0"/>
              <a:t>Use University resources to improve your use of APA and academic writing</a:t>
            </a:r>
          </a:p>
          <a:p>
            <a:pPr marL="525780" indent="-342900">
              <a:lnSpc>
                <a:spcPct val="210000"/>
              </a:lnSpc>
            </a:pPr>
            <a:r>
              <a:rPr lang="en-US" dirty="0"/>
              <a:t>Use many of the excellent resources available online </a:t>
            </a:r>
          </a:p>
          <a:p>
            <a:pPr marL="952425" lvl="1" indent="-342900">
              <a:lnSpc>
                <a:spcPct val="210000"/>
              </a:lnSpc>
            </a:pPr>
            <a:r>
              <a:rPr lang="en-US" dirty="0"/>
              <a:t>Purdue OWL </a:t>
            </a:r>
          </a:p>
          <a:p>
            <a:pPr marL="952425" lvl="1" indent="-342900">
              <a:lnSpc>
                <a:spcPct val="210000"/>
              </a:lnSpc>
            </a:pPr>
            <a:r>
              <a:rPr lang="en-US" dirty="0"/>
              <a:t>APA. Org</a:t>
            </a:r>
          </a:p>
        </p:txBody>
      </p:sp>
    </p:spTree>
    <p:extLst>
      <p:ext uri="{BB962C8B-B14F-4D97-AF65-F5344CB8AC3E}">
        <p14:creationId xmlns:p14="http://schemas.microsoft.com/office/powerpoint/2010/main" val="2069818664"/>
      </p:ext>
    </p:extLst>
  </p:cSld>
  <p:clrMapOvr>
    <a:masterClrMapping/>
  </p:clrMapOvr>
  <mc:AlternateContent xmlns:mc="http://schemas.openxmlformats.org/markup-compatibility/2006" xmlns:p14="http://schemas.microsoft.com/office/powerpoint/2010/main">
    <mc:Choice Requires="p14">
      <p:transition spd="med" p14:dur="700" advTm="48374">
        <p:fade/>
      </p:transition>
    </mc:Choice>
    <mc:Fallback xmlns="">
      <p:transition spd="med" advTm="48374">
        <p:fade/>
      </p:transition>
    </mc:Fallback>
  </mc:AlternateContent>
</p:sld>
</file>

<file path=ppt/theme/theme1.xml><?xml version="1.0" encoding="utf-8"?>
<a:theme xmlns:a="http://schemas.openxmlformats.org/drawingml/2006/main" name="Books 16x9">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extLst>
    <a:ext uri="{05A4C25C-085E-4340-85A3-A5531E510DB2}">
      <thm15:themeFamily xmlns:thm15="http://schemas.microsoft.com/office/thememl/2012/main" name="TF02787940.potx" id="{9A4E33EC-D715-440E-9062-8AFA4CC9E341}" vid="{0DFBCB81-4ACA-49F1-BA1C-2B43B27F1FC4}"/>
    </a:ext>
  </a:extLst>
</a:theme>
</file>

<file path=ppt/theme/theme2.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3.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Blue bookstack presentation (widescreen)</Template>
  <TotalTime>311</TotalTime>
  <Words>1284</Words>
  <Application>Microsoft Office PowerPoint</Application>
  <PresentationFormat>Custom</PresentationFormat>
  <Paragraphs>99</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Century Gothic</vt:lpstr>
      <vt:lpstr>Wingdings</vt:lpstr>
      <vt:lpstr>Books 16x9</vt:lpstr>
      <vt:lpstr>APA Style, Academic Writing, and Graduate Level Work</vt:lpstr>
      <vt:lpstr>General Expectations: APA Style – 7th Edition</vt:lpstr>
      <vt:lpstr>General Expectations: APA Style – 7th Edition</vt:lpstr>
      <vt:lpstr>General Expectations: APA Style – 7th Edition</vt:lpstr>
      <vt:lpstr>General Expectations: APA Style – 7th Edition</vt:lpstr>
      <vt:lpstr>General Expectations: APA Style – 7th Edition</vt:lpstr>
      <vt:lpstr>General Expectations: Academic Writing Standards/Graduate Work</vt:lpstr>
      <vt:lpstr>General Expectations: Academic Writing Standards/Graduate Work</vt:lpstr>
      <vt:lpstr>General Expectations: Academic Writing Standards</vt:lpstr>
      <vt:lpstr>APA Headings </vt:lpstr>
      <vt:lpstr>Reference Examples</vt:lpstr>
      <vt:lpstr>Reference Examples</vt:lpstr>
      <vt:lpstr>In-text Citation Examples</vt:lpstr>
      <vt:lpstr>SafeAssign/Turnitin Reports</vt:lpstr>
      <vt:lpstr>Questions or Concerns?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Wendy Morton</dc:creator>
  <cp:lastModifiedBy>Wendy Morton</cp:lastModifiedBy>
  <cp:revision>61</cp:revision>
  <dcterms:created xsi:type="dcterms:W3CDTF">2020-01-31T18:05:15Z</dcterms:created>
  <dcterms:modified xsi:type="dcterms:W3CDTF">2020-08-02T16:22:13Z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